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Lst>
  <p:notesMasterIdLst>
    <p:notesMasterId r:id="rId27"/>
  </p:notesMasterIdLst>
  <p:sldIdLst>
    <p:sldId id="256" r:id="rId3"/>
    <p:sldId id="292" r:id="rId4"/>
    <p:sldId id="293" r:id="rId5"/>
    <p:sldId id="258" r:id="rId6"/>
    <p:sldId id="295" r:id="rId7"/>
    <p:sldId id="259" r:id="rId8"/>
    <p:sldId id="260" r:id="rId9"/>
    <p:sldId id="261" r:id="rId10"/>
    <p:sldId id="262" r:id="rId11"/>
    <p:sldId id="263" r:id="rId12"/>
    <p:sldId id="266" r:id="rId13"/>
    <p:sldId id="267" r:id="rId14"/>
    <p:sldId id="271" r:id="rId15"/>
    <p:sldId id="272" r:id="rId16"/>
    <p:sldId id="273" r:id="rId17"/>
    <p:sldId id="274" r:id="rId18"/>
    <p:sldId id="285" r:id="rId19"/>
    <p:sldId id="286" r:id="rId20"/>
    <p:sldId id="287" r:id="rId21"/>
    <p:sldId id="288" r:id="rId22"/>
    <p:sldId id="289" r:id="rId23"/>
    <p:sldId id="290" r:id="rId24"/>
    <p:sldId id="294" r:id="rId25"/>
    <p:sldId id="291"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41166397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Weaver, PART 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Pre-class home assignment!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0" name="Google Shape;60;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1pPr>
            <a:lvl2pPr marR="0" lvl="1"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2pPr>
            <a:lvl3pPr marR="0" lvl="2"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3pPr>
            <a:lvl4pPr marR="0" lvl="3"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4pPr>
            <a:lvl5pPr marR="0" lvl="4"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5pPr>
            <a:lvl6pPr marR="0" lvl="5"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6pPr>
            <a:lvl7pPr marR="0" lvl="6"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7pPr>
            <a:lvl8pPr marR="0" lvl="7"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8pPr>
            <a:lvl9pPr marR="0" lvl="8" algn="l" rtl="0">
              <a:lnSpc>
                <a:spcPct val="100000"/>
              </a:lnSpc>
              <a:spcBef>
                <a:spcPts val="0"/>
              </a:spcBef>
              <a:spcAft>
                <a:spcPts val="0"/>
              </a:spcAft>
              <a:buClr>
                <a:srgbClr val="000000"/>
              </a:buClr>
              <a:buSzPts val="2800"/>
              <a:buFont typeface="Cambria"/>
              <a:buNone/>
              <a:defRPr sz="2800" b="0" i="0" u="none" strike="noStrike" cap="none">
                <a:solidFill>
                  <a:srgbClr val="000000"/>
                </a:solidFill>
                <a:latin typeface="Cambria"/>
                <a:ea typeface="Cambria"/>
                <a:cs typeface="Cambria"/>
                <a:sym typeface="Cambria"/>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ambria"/>
              <a:buChar char="●"/>
              <a:defRPr sz="1800" b="0" i="0" u="none" strike="noStrike" cap="none">
                <a:solidFill>
                  <a:srgbClr val="000000"/>
                </a:solidFill>
                <a:latin typeface="Cambria"/>
                <a:ea typeface="Cambria"/>
                <a:cs typeface="Cambria"/>
                <a:sym typeface="Cambria"/>
              </a:defRPr>
            </a:lvl1pPr>
            <a:lvl2pPr marL="914400" marR="0" lvl="1"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2pPr>
            <a:lvl3pPr marL="1371600" marR="0" lvl="2"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3pPr>
            <a:lvl4pPr marL="1828800" marR="0" lvl="3"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4pPr>
            <a:lvl5pPr marL="2286000" marR="0" lvl="4"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5pPr>
            <a:lvl6pPr marL="2743200" marR="0" lvl="5"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6pPr>
            <a:lvl7pPr marL="3200400" marR="0" lvl="6"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7pPr>
            <a:lvl8pPr marL="3657600" marR="0" lvl="7" indent="-317500" algn="l" rtl="0">
              <a:lnSpc>
                <a:spcPct val="115000"/>
              </a:lnSpc>
              <a:spcBef>
                <a:spcPts val="1600"/>
              </a:spcBef>
              <a:spcAft>
                <a:spcPts val="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8pPr>
            <a:lvl9pPr marL="4114800" marR="0" lvl="8" indent="-317500" algn="l" rtl="0">
              <a:lnSpc>
                <a:spcPct val="115000"/>
              </a:lnSpc>
              <a:spcBef>
                <a:spcPts val="1600"/>
              </a:spcBef>
              <a:spcAft>
                <a:spcPts val="1600"/>
              </a:spcAft>
              <a:buClr>
                <a:srgbClr val="000000"/>
              </a:buClr>
              <a:buSzPts val="1400"/>
              <a:buFont typeface="Cambria"/>
              <a:buChar char="■"/>
              <a:defRPr sz="1400" b="0" i="0" u="none" strike="noStrike" cap="none">
                <a:solidFill>
                  <a:srgbClr val="000000"/>
                </a:solidFill>
                <a:latin typeface="Cambria"/>
                <a:ea typeface="Cambria"/>
                <a:cs typeface="Cambria"/>
                <a:sym typeface="Cambria"/>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1vm3od_UmFg"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7"/>
          <p:cNvSpPr txBox="1">
            <a:spLocks noGrp="1"/>
          </p:cNvSpPr>
          <p:nvPr>
            <p:ph type="title"/>
          </p:nvPr>
        </p:nvSpPr>
        <p:spPr>
          <a:xfrm>
            <a:off x="311700" y="445025"/>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1800">
                <a:latin typeface="Cambria"/>
                <a:ea typeface="Cambria"/>
                <a:cs typeface="Cambria"/>
                <a:sym typeface="Cambria"/>
              </a:rPr>
              <a:t>Al-Farabi Kazakh National University</a:t>
            </a:r>
            <a:endParaRPr sz="1800">
              <a:latin typeface="Cambria"/>
              <a:ea typeface="Cambria"/>
              <a:cs typeface="Cambria"/>
              <a:sym typeface="Cambria"/>
            </a:endParaRPr>
          </a:p>
          <a:p>
            <a:pPr marL="0" lvl="0" indent="0" algn="ctr" rtl="0">
              <a:lnSpc>
                <a:spcPct val="100000"/>
              </a:lnSpc>
              <a:spcBef>
                <a:spcPts val="0"/>
              </a:spcBef>
              <a:spcAft>
                <a:spcPts val="0"/>
              </a:spcAft>
              <a:buSzPts val="2800"/>
              <a:buNone/>
            </a:pPr>
            <a:r>
              <a:rPr lang="en-GB" sz="1800">
                <a:latin typeface="Cambria"/>
                <a:ea typeface="Cambria"/>
                <a:cs typeface="Cambria"/>
                <a:sym typeface="Cambria"/>
              </a:rPr>
              <a:t>Higher School of Medicine</a:t>
            </a:r>
            <a:endParaRPr sz="180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a:solidFill>
                <a:srgbClr val="000000"/>
              </a:solidFill>
              <a:latin typeface="Cambria"/>
              <a:ea typeface="Cambria"/>
              <a:cs typeface="Cambria"/>
              <a:sym typeface="Cambria"/>
            </a:endParaRPr>
          </a:p>
        </p:txBody>
      </p:sp>
      <p:sp>
        <p:nvSpPr>
          <p:cNvPr id="145" name="Google Shape;145;p37"/>
          <p:cNvSpPr txBox="1">
            <a:spLocks noGrp="1"/>
          </p:cNvSpPr>
          <p:nvPr>
            <p:ph type="body" idx="1"/>
          </p:nvPr>
        </p:nvSpPr>
        <p:spPr>
          <a:xfrm>
            <a:off x="311700" y="2295475"/>
            <a:ext cx="8520600" cy="1075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GB" sz="2800" b="1">
                <a:solidFill>
                  <a:srgbClr val="000000"/>
                </a:solidFill>
                <a:latin typeface="Cambria"/>
                <a:ea typeface="Cambria"/>
                <a:cs typeface="Cambria"/>
                <a:sym typeface="Cambria"/>
              </a:rPr>
              <a:t>Introduction to molecular biology</a:t>
            </a:r>
            <a:endParaRPr sz="2800" b="1">
              <a:solidFill>
                <a:srgbClr val="000000"/>
              </a:solidFill>
              <a:latin typeface="Cambria"/>
              <a:ea typeface="Cambria"/>
              <a:cs typeface="Cambria"/>
              <a:sym typeface="Cambria"/>
            </a:endParaRPr>
          </a:p>
          <a:p>
            <a:pPr marL="0" lvl="0" indent="0" algn="l" rtl="0">
              <a:lnSpc>
                <a:spcPct val="115000"/>
              </a:lnSpc>
              <a:spcBef>
                <a:spcPts val="0"/>
              </a:spcBef>
              <a:spcAft>
                <a:spcPts val="1600"/>
              </a:spcAft>
              <a:buSzPts val="1800"/>
              <a:buNone/>
            </a:pPr>
            <a:endParaRPr sz="2800" b="1">
              <a:solidFill>
                <a:srgbClr val="000000"/>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Frederick Griffith (1928): the transforming principle</a:t>
            </a:r>
            <a:endParaRPr/>
          </a:p>
        </p:txBody>
      </p:sp>
      <p:pic>
        <p:nvPicPr>
          <p:cNvPr id="187" name="Google Shape;187;p44"/>
          <p:cNvPicPr preferRelativeResize="0"/>
          <p:nvPr/>
        </p:nvPicPr>
        <p:blipFill rotWithShape="1">
          <a:blip r:embed="rId3">
            <a:alphaModFix/>
          </a:blip>
          <a:srcRect/>
          <a:stretch/>
        </p:blipFill>
        <p:spPr>
          <a:xfrm>
            <a:off x="4287225" y="1224463"/>
            <a:ext cx="4514850" cy="2924175"/>
          </a:xfrm>
          <a:prstGeom prst="rect">
            <a:avLst/>
          </a:prstGeom>
          <a:noFill/>
          <a:ln>
            <a:noFill/>
          </a:ln>
        </p:spPr>
      </p:pic>
      <p:sp>
        <p:nvSpPr>
          <p:cNvPr id="188" name="Google Shape;188;p44"/>
          <p:cNvSpPr txBox="1"/>
          <p:nvPr/>
        </p:nvSpPr>
        <p:spPr>
          <a:xfrm>
            <a:off x="492650" y="1113625"/>
            <a:ext cx="3707700" cy="2806500"/>
          </a:xfrm>
          <a:prstGeom prst="rect">
            <a:avLst/>
          </a:prstGeom>
          <a:noFill/>
          <a:ln>
            <a:noFill/>
          </a:ln>
        </p:spPr>
        <p:txBody>
          <a:bodyPr spcFirstLastPara="1" wrap="square" lIns="91425" tIns="91425" rIns="91425" bIns="91425" anchor="t" anchorCtr="0">
            <a:noAutofit/>
          </a:bodyPr>
          <a:lstStyle/>
          <a:p>
            <a:pPr marL="0" marR="0" lvl="0" indent="457200" algn="just"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mbria"/>
                <a:ea typeface="Cambria"/>
                <a:cs typeface="Cambria"/>
                <a:sym typeface="Cambria"/>
              </a:rPr>
              <a:t>Griffith used two strains of </a:t>
            </a:r>
            <a:r>
              <a:rPr lang="en-GB" sz="1600" b="0" i="1" u="none" strike="noStrike" cap="none">
                <a:solidFill>
                  <a:schemeClr val="dk1"/>
                </a:solidFill>
                <a:latin typeface="Cambria"/>
                <a:ea typeface="Cambria"/>
                <a:cs typeface="Cambria"/>
                <a:sym typeface="Cambria"/>
              </a:rPr>
              <a:t>Streptococcus pneumoniae</a:t>
            </a:r>
            <a:r>
              <a:rPr lang="en-GB" sz="1600" b="0" i="0" u="none" strike="noStrike" cap="none">
                <a:solidFill>
                  <a:schemeClr val="dk1"/>
                </a:solidFill>
                <a:latin typeface="Cambria"/>
                <a:ea typeface="Cambria"/>
                <a:cs typeface="Cambria"/>
                <a:sym typeface="Cambria"/>
              </a:rPr>
              <a:t>. These bacteria infect mice, Griffith's favorite animals. He used a type III-S (smooth) and type II-R (rough) strain. </a:t>
            </a:r>
            <a:endParaRPr sz="1600" b="0" i="0" u="none" strike="noStrike" cap="none">
              <a:solidFill>
                <a:schemeClr val="dk1"/>
              </a:solidFill>
              <a:latin typeface="Cambria"/>
              <a:ea typeface="Cambria"/>
              <a:cs typeface="Cambria"/>
              <a:sym typeface="Cambri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mbria"/>
              <a:ea typeface="Cambria"/>
              <a:cs typeface="Cambria"/>
              <a:sym typeface="Cambria"/>
            </a:endParaRPr>
          </a:p>
          <a:p>
            <a:pPr marL="0" marR="0" lvl="0" indent="457200" algn="just"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mbria"/>
                <a:ea typeface="Cambria"/>
                <a:cs typeface="Cambria"/>
                <a:sym typeface="Cambria"/>
              </a:rPr>
              <a:t>The III-S strain covers itself with a polysaccharide capsule that protects it from the host's immune system. This means that the host will die. </a:t>
            </a:r>
            <a:endParaRPr sz="1600" b="0" i="0" u="none" strike="noStrike" cap="none">
              <a:solidFill>
                <a:schemeClr val="dk1"/>
              </a:solidFill>
              <a:latin typeface="Cambria"/>
              <a:ea typeface="Cambria"/>
              <a:cs typeface="Cambria"/>
              <a:sym typeface="Cambri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mbria"/>
              <a:ea typeface="Cambria"/>
              <a:cs typeface="Cambria"/>
              <a:sym typeface="Cambria"/>
            </a:endParaRPr>
          </a:p>
          <a:p>
            <a:pPr marL="0" marR="0" lvl="0" indent="457200" algn="just"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mbria"/>
                <a:ea typeface="Cambria"/>
                <a:cs typeface="Cambria"/>
                <a:sym typeface="Cambria"/>
              </a:rPr>
              <a:t>The II-R strain does not have that protective shield around it and is killed by the host's immune system. </a:t>
            </a:r>
            <a:endParaRPr sz="1600" b="0" i="0" u="none" strike="noStrike" cap="none">
              <a:solidFill>
                <a:srgbClr val="000000"/>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Friedrich Miescher (1869)</a:t>
            </a:r>
            <a:endParaRPr/>
          </a:p>
        </p:txBody>
      </p:sp>
      <p:sp>
        <p:nvSpPr>
          <p:cNvPr id="208" name="Google Shape;208;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a:solidFill>
                  <a:schemeClr val="dk1"/>
                </a:solidFill>
              </a:rPr>
              <a:t>In 1869, Friedrich Miescher isolated "</a:t>
            </a:r>
            <a:r>
              <a:rPr lang="en-GB" b="1">
                <a:solidFill>
                  <a:schemeClr val="dk1"/>
                </a:solidFill>
              </a:rPr>
              <a:t>nuclein</a:t>
            </a:r>
            <a:r>
              <a:rPr lang="en-GB">
                <a:solidFill>
                  <a:schemeClr val="dk1"/>
                </a:solidFill>
              </a:rPr>
              <a:t>," DNA with associated proteins, from cell nuclei. He was the first to identify DNA as a distinct molecule. </a:t>
            </a:r>
            <a:endParaRPr>
              <a:solidFill>
                <a:schemeClr val="dk1"/>
              </a:solidFill>
            </a:endParaRPr>
          </a:p>
          <a:p>
            <a:pPr marL="0" lvl="0" indent="457200" algn="just" rtl="0">
              <a:lnSpc>
                <a:spcPct val="115000"/>
              </a:lnSpc>
              <a:spcBef>
                <a:spcPts val="1600"/>
              </a:spcBef>
              <a:spcAft>
                <a:spcPts val="1600"/>
              </a:spcAft>
              <a:buSzPts val="1800"/>
              <a:buNone/>
            </a:pPr>
            <a:r>
              <a:rPr lang="en-GB">
                <a:solidFill>
                  <a:schemeClr val="dk1"/>
                </a:solidFill>
              </a:rPr>
              <a:t>As a student, Miescher was given the task of researching the composition of lymphoid cells — white blood cells. These cells were difficult to extract from the lymph glands, but they were found in great quantities in the pus from infections. Miescher collected bandages from a nearby clinic and washed off the pus. He experimented and isolated a new molecule – nuclein – from the cell nucleus. He determined that nuclein was made up of hydrogen, oxygen, nitrogen and phosphorus and there was an unique ratio of phosphorus to nitrogen. </a:t>
            </a:r>
            <a:endParaRPr>
              <a:solidFill>
                <a:schemeClr val="dk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Oswald Avery, Colin MacLeod, Maclyn McCarty (1944): Griffith’s experiment revisited</a:t>
            </a:r>
            <a:endParaRPr/>
          </a:p>
        </p:txBody>
      </p:sp>
      <p:sp>
        <p:nvSpPr>
          <p:cNvPr id="214" name="Google Shape;214;p48"/>
          <p:cNvSpPr txBox="1">
            <a:spLocks noGrp="1"/>
          </p:cNvSpPr>
          <p:nvPr>
            <p:ph type="body" idx="1"/>
          </p:nvPr>
        </p:nvSpPr>
        <p:spPr>
          <a:xfrm>
            <a:off x="311700" y="1669975"/>
            <a:ext cx="8520600" cy="28989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a:t>In 1944, three Canadian and American researchers, Oswald Avery, Maclyn McCarty, and Colin MacLeod, set out to identify Griffith's "transforming principle."</a:t>
            </a:r>
            <a:endParaRPr/>
          </a:p>
          <a:p>
            <a:pPr marL="0" lvl="0" indent="0" algn="just" rtl="0">
              <a:lnSpc>
                <a:spcPct val="115000"/>
              </a:lnSpc>
              <a:spcBef>
                <a:spcPts val="1600"/>
              </a:spcBef>
              <a:spcAft>
                <a:spcPts val="1600"/>
              </a:spcAft>
              <a:buSzPts val="1800"/>
              <a:buNone/>
            </a:pP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Erwin Chargaff (1949)</a:t>
            </a:r>
            <a:endParaRPr/>
          </a:p>
        </p:txBody>
      </p:sp>
      <p:sp>
        <p:nvSpPr>
          <p:cNvPr id="238" name="Google Shape;238;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Clr>
                <a:schemeClr val="dk1"/>
              </a:buClr>
              <a:buSzPts val="1100"/>
              <a:buFont typeface="Arial"/>
              <a:buNone/>
            </a:pPr>
            <a:r>
              <a:rPr lang="en-GB">
                <a:solidFill>
                  <a:schemeClr val="dk1"/>
                </a:solidFill>
              </a:rPr>
              <a:t>Chargaff analyzed the DNA of different species, determining its composition of A, T, C, and G bases. He made several key observations:</a:t>
            </a:r>
            <a:endParaRPr>
              <a:solidFill>
                <a:schemeClr val="dk1"/>
              </a:solidFill>
            </a:endParaRPr>
          </a:p>
          <a:p>
            <a:pPr marL="457200" lvl="0" indent="-342900" algn="just" rtl="0">
              <a:lnSpc>
                <a:spcPct val="115000"/>
              </a:lnSpc>
              <a:spcBef>
                <a:spcPts val="1600"/>
              </a:spcBef>
              <a:spcAft>
                <a:spcPts val="0"/>
              </a:spcAft>
              <a:buClr>
                <a:schemeClr val="dk1"/>
              </a:buClr>
              <a:buSzPts val="1800"/>
              <a:buFont typeface="Cambria"/>
              <a:buChar char="●"/>
            </a:pPr>
            <a:r>
              <a:rPr lang="en-GB">
                <a:solidFill>
                  <a:schemeClr val="dk1"/>
                </a:solidFill>
              </a:rPr>
              <a:t>A, T, C, and G were not found in equal quantities (as some models at the time would have predicted)</a:t>
            </a:r>
            <a:endParaRPr>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a:solidFill>
                  <a:schemeClr val="dk1"/>
                </a:solidFill>
              </a:rPr>
              <a:t>The amounts of the bases varied among species, but not between individuals of the same species</a:t>
            </a:r>
            <a:endParaRPr>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a:solidFill>
                  <a:schemeClr val="dk1"/>
                </a:solidFill>
              </a:rPr>
              <a:t>The amount of A always equalled the amount of T, and the amount of C always equalled the amount of G (A = T and G = C)</a:t>
            </a:r>
            <a:endParaRPr>
              <a:solidFill>
                <a:schemeClr val="dk1"/>
              </a:solidFill>
            </a:endParaRPr>
          </a:p>
          <a:p>
            <a:pPr marL="0" lvl="0" indent="457200" algn="just" rtl="0">
              <a:lnSpc>
                <a:spcPct val="115000"/>
              </a:lnSpc>
              <a:spcBef>
                <a:spcPts val="1200"/>
              </a:spcBef>
              <a:spcAft>
                <a:spcPts val="0"/>
              </a:spcAft>
              <a:buClr>
                <a:schemeClr val="dk1"/>
              </a:buClr>
              <a:buSzPts val="1100"/>
              <a:buFont typeface="Arial"/>
              <a:buNone/>
            </a:pPr>
            <a:r>
              <a:rPr lang="en-GB">
                <a:solidFill>
                  <a:schemeClr val="dk1"/>
                </a:solidFill>
              </a:rPr>
              <a:t>These findings, called </a:t>
            </a:r>
            <a:r>
              <a:rPr lang="en-GB" b="1">
                <a:solidFill>
                  <a:schemeClr val="dk1"/>
                </a:solidFill>
              </a:rPr>
              <a:t>Chargaff's rules</a:t>
            </a:r>
            <a:r>
              <a:rPr lang="en-GB">
                <a:solidFill>
                  <a:schemeClr val="dk1"/>
                </a:solidFill>
              </a:rPr>
              <a:t>, turned out to be crucial to Watson and Crick's model of the DNA double helix.</a:t>
            </a:r>
            <a:endParaRPr>
              <a:solidFill>
                <a:schemeClr val="dk1"/>
              </a:solidFill>
            </a:endParaRPr>
          </a:p>
          <a:p>
            <a:pPr marL="0" lvl="0" indent="0" algn="just" rtl="0">
              <a:lnSpc>
                <a:spcPct val="115000"/>
              </a:lnSpc>
              <a:spcBef>
                <a:spcPts val="0"/>
              </a:spcBef>
              <a:spcAft>
                <a:spcPts val="1600"/>
              </a:spcAft>
              <a:buSzPts val="1800"/>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3"/>
          <p:cNvSpPr txBox="1">
            <a:spLocks noGrp="1"/>
          </p:cNvSpPr>
          <p:nvPr>
            <p:ph type="title"/>
          </p:nvPr>
        </p:nvSpPr>
        <p:spPr>
          <a:xfrm>
            <a:off x="311700" y="278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800"/>
              </a:spcBef>
              <a:spcAft>
                <a:spcPts val="0"/>
              </a:spcAft>
              <a:buClr>
                <a:schemeClr val="dk1"/>
              </a:buClr>
              <a:buSzPts val="1100"/>
              <a:buFont typeface="Arial"/>
              <a:buNone/>
            </a:pPr>
            <a:r>
              <a:rPr lang="en-GB" sz="2400">
                <a:solidFill>
                  <a:schemeClr val="dk1"/>
                </a:solidFill>
              </a:rPr>
              <a:t>James Watson, Francis Crick</a:t>
            </a:r>
            <a:endParaRPr sz="2400">
              <a:solidFill>
                <a:schemeClr val="dk1"/>
              </a:solidFill>
            </a:endParaRPr>
          </a:p>
          <a:p>
            <a:pPr marL="0" lvl="0" indent="0" algn="ctr" rtl="0">
              <a:lnSpc>
                <a:spcPct val="100000"/>
              </a:lnSpc>
              <a:spcBef>
                <a:spcPts val="400"/>
              </a:spcBef>
              <a:spcAft>
                <a:spcPts val="0"/>
              </a:spcAft>
              <a:buSzPts val="2800"/>
              <a:buNone/>
            </a:pPr>
            <a:endParaRPr/>
          </a:p>
        </p:txBody>
      </p:sp>
      <p:sp>
        <p:nvSpPr>
          <p:cNvPr id="244" name="Google Shape;244;p53"/>
          <p:cNvSpPr txBox="1">
            <a:spLocks noGrp="1"/>
          </p:cNvSpPr>
          <p:nvPr>
            <p:ph type="body" idx="1"/>
          </p:nvPr>
        </p:nvSpPr>
        <p:spPr>
          <a:xfrm>
            <a:off x="311700" y="1152475"/>
            <a:ext cx="4379100" cy="35652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sz="1600"/>
              <a:t>In the early 1950s, </a:t>
            </a:r>
            <a:r>
              <a:rPr lang="en-GB" sz="1600">
                <a:solidFill>
                  <a:schemeClr val="dk1"/>
                </a:solidFill>
              </a:rPr>
              <a:t>Watson and Crick mostly collected and analyzed existing pieces of data, putting them together in new and insightful ways. Some of their most crucial clues to DNA's structure came from X-ray crystallography.</a:t>
            </a:r>
            <a:endParaRPr sz="1600">
              <a:solidFill>
                <a:schemeClr val="dk1"/>
              </a:solidFill>
            </a:endParaRPr>
          </a:p>
          <a:p>
            <a:pPr marL="0" lvl="0" indent="0" algn="just" rtl="0">
              <a:lnSpc>
                <a:spcPct val="115000"/>
              </a:lnSpc>
              <a:spcBef>
                <a:spcPts val="1600"/>
              </a:spcBef>
              <a:spcAft>
                <a:spcPts val="1600"/>
              </a:spcAft>
              <a:buSzPts val="1800"/>
              <a:buNone/>
            </a:pPr>
            <a:endParaRPr sz="1600"/>
          </a:p>
        </p:txBody>
      </p:sp>
      <p:pic>
        <p:nvPicPr>
          <p:cNvPr id="245" name="Google Shape;245;p53"/>
          <p:cNvPicPr preferRelativeResize="0"/>
          <p:nvPr/>
        </p:nvPicPr>
        <p:blipFill rotWithShape="1">
          <a:blip r:embed="rId3">
            <a:alphaModFix/>
          </a:blip>
          <a:srcRect/>
          <a:stretch/>
        </p:blipFill>
        <p:spPr>
          <a:xfrm>
            <a:off x="4843200" y="1152475"/>
            <a:ext cx="3834030" cy="3838626"/>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X-ray diffraction</a:t>
            </a:r>
            <a:endParaRPr/>
          </a:p>
        </p:txBody>
      </p:sp>
      <p:sp>
        <p:nvSpPr>
          <p:cNvPr id="251" name="Google Shape;251;p54"/>
          <p:cNvSpPr txBox="1">
            <a:spLocks noGrp="1"/>
          </p:cNvSpPr>
          <p:nvPr>
            <p:ph type="body" idx="1"/>
          </p:nvPr>
        </p:nvSpPr>
        <p:spPr>
          <a:xfrm>
            <a:off x="4400500" y="1152475"/>
            <a:ext cx="44319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a:t>X-ray diffraction is the elastic scattering of x-ray photons by atoms in a periodic lattice.</a:t>
            </a:r>
            <a:endParaRPr/>
          </a:p>
          <a:p>
            <a:pPr marL="0" lvl="0" indent="457200" algn="just" rtl="0">
              <a:lnSpc>
                <a:spcPct val="115000"/>
              </a:lnSpc>
              <a:spcBef>
                <a:spcPts val="1600"/>
              </a:spcBef>
              <a:spcAft>
                <a:spcPts val="1600"/>
              </a:spcAft>
              <a:buSzPts val="1800"/>
              <a:buNone/>
            </a:pPr>
            <a:r>
              <a:rPr lang="en-GB"/>
              <a:t>The technique relies on the dual wave/particle nature of X-rays to obtain information about the structure of crystalline materials. A primary use of the technique is the identification and characterization of compounds based on their diffraction pattern.</a:t>
            </a:r>
            <a:endParaRPr/>
          </a:p>
        </p:txBody>
      </p:sp>
      <p:pic>
        <p:nvPicPr>
          <p:cNvPr id="252" name="Google Shape;252;p54"/>
          <p:cNvPicPr preferRelativeResize="0"/>
          <p:nvPr/>
        </p:nvPicPr>
        <p:blipFill rotWithShape="1">
          <a:blip r:embed="rId3">
            <a:alphaModFix/>
          </a:blip>
          <a:srcRect/>
          <a:stretch/>
        </p:blipFill>
        <p:spPr>
          <a:xfrm>
            <a:off x="228600" y="1170125"/>
            <a:ext cx="4114800" cy="326707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solidFill>
                  <a:schemeClr val="dk1"/>
                </a:solidFill>
              </a:rPr>
              <a:t>Rosalind Franklin: </a:t>
            </a:r>
            <a:r>
              <a:rPr lang="en-GB"/>
              <a:t>photo 51</a:t>
            </a:r>
            <a:endParaRPr/>
          </a:p>
        </p:txBody>
      </p:sp>
      <p:sp>
        <p:nvSpPr>
          <p:cNvPr id="258" name="Google Shape;258;p55"/>
          <p:cNvSpPr txBox="1">
            <a:spLocks noGrp="1"/>
          </p:cNvSpPr>
          <p:nvPr>
            <p:ph type="body" idx="1"/>
          </p:nvPr>
        </p:nvSpPr>
        <p:spPr>
          <a:xfrm>
            <a:off x="311700" y="1152475"/>
            <a:ext cx="35385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SzPts val="1800"/>
              <a:buNone/>
            </a:pPr>
            <a:r>
              <a:rPr lang="en-GB" sz="1600">
                <a:solidFill>
                  <a:schemeClr val="dk1"/>
                </a:solidFill>
              </a:rPr>
              <a:t>Franklin was an expert in a powerful technique for determining the structure of molecules, known as X-ray crystallography. </a:t>
            </a:r>
            <a:endParaRPr sz="1600">
              <a:solidFill>
                <a:schemeClr val="dk1"/>
              </a:solidFill>
            </a:endParaRPr>
          </a:p>
          <a:p>
            <a:pPr marL="0" lvl="0" indent="457200" algn="just" rtl="0">
              <a:lnSpc>
                <a:spcPct val="115000"/>
              </a:lnSpc>
              <a:spcBef>
                <a:spcPts val="1600"/>
              </a:spcBef>
              <a:spcAft>
                <a:spcPts val="0"/>
              </a:spcAft>
              <a:buClr>
                <a:schemeClr val="dk1"/>
              </a:buClr>
              <a:buSzPts val="1100"/>
              <a:buFont typeface="Arial"/>
              <a:buNone/>
            </a:pPr>
            <a:r>
              <a:rPr lang="en-GB" sz="1600">
                <a:solidFill>
                  <a:schemeClr val="dk1"/>
                </a:solidFill>
              </a:rPr>
              <a:t>When the crystallized form of a DNA is exposed to X-rays, some of the rays are deflected by the atoms in the crystal, forming a diffraction pattern that gives clues about the molecule's structure.</a:t>
            </a:r>
            <a:endParaRPr sz="1600">
              <a:solidFill>
                <a:schemeClr val="dk1"/>
              </a:solidFill>
            </a:endParaRPr>
          </a:p>
          <a:p>
            <a:pPr marL="0" lvl="0" indent="0" algn="l" rtl="0">
              <a:lnSpc>
                <a:spcPct val="115000"/>
              </a:lnSpc>
              <a:spcBef>
                <a:spcPts val="1600"/>
              </a:spcBef>
              <a:spcAft>
                <a:spcPts val="1600"/>
              </a:spcAft>
              <a:buSzPts val="1800"/>
              <a:buNone/>
            </a:pPr>
            <a:endParaRPr/>
          </a:p>
        </p:txBody>
      </p:sp>
      <p:pic>
        <p:nvPicPr>
          <p:cNvPr id="259" name="Google Shape;259;p55"/>
          <p:cNvPicPr preferRelativeResize="0"/>
          <p:nvPr/>
        </p:nvPicPr>
        <p:blipFill rotWithShape="1">
          <a:blip r:embed="rId3">
            <a:alphaModFix/>
          </a:blip>
          <a:srcRect/>
          <a:stretch/>
        </p:blipFill>
        <p:spPr>
          <a:xfrm>
            <a:off x="3900150" y="1224274"/>
            <a:ext cx="5008351" cy="3263501"/>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George Beadle, E. L. Tatum (1941)</a:t>
            </a:r>
            <a:endParaRPr/>
          </a:p>
        </p:txBody>
      </p:sp>
      <p:sp>
        <p:nvSpPr>
          <p:cNvPr id="332" name="Google Shape;332;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1200"/>
              </a:spcBef>
              <a:spcAft>
                <a:spcPts val="0"/>
              </a:spcAft>
              <a:buClr>
                <a:schemeClr val="dk1"/>
              </a:buClr>
              <a:buSzPts val="1800"/>
              <a:buFont typeface="Arial"/>
              <a:buChar char="❏"/>
            </a:pPr>
            <a:r>
              <a:rPr lang="en-GB">
                <a:solidFill>
                  <a:schemeClr val="dk1"/>
                </a:solidFill>
              </a:rPr>
              <a:t>The </a:t>
            </a:r>
            <a:r>
              <a:rPr lang="en-GB" b="1">
                <a:solidFill>
                  <a:schemeClr val="dk1"/>
                </a:solidFill>
              </a:rPr>
              <a:t>one gene, one enzyme</a:t>
            </a:r>
            <a:r>
              <a:rPr lang="en-GB">
                <a:solidFill>
                  <a:schemeClr val="dk1"/>
                </a:solidFill>
              </a:rPr>
              <a:t> hypothesis is the idea that each gene encodes a single enzyme. Today, we know that this idea is generally (but not exactly) correct.</a:t>
            </a:r>
            <a:endParaRPr>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a:solidFill>
                  <a:schemeClr val="dk1"/>
                </a:solidFill>
              </a:rPr>
              <a:t>Sir Archibald Garrod, a British medical doctor, was the first to suggest that genes were connected to enzymes.</a:t>
            </a:r>
            <a:endParaRPr>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a:solidFill>
                  <a:schemeClr val="dk1"/>
                </a:solidFill>
              </a:rPr>
              <a:t>Beadle and Tatum confirmed Garrod's hypothesis using genetic and biochemical studies of the bread mold </a:t>
            </a:r>
            <a:r>
              <a:rPr lang="en-GB" i="1">
                <a:solidFill>
                  <a:schemeClr val="dk1"/>
                </a:solidFill>
              </a:rPr>
              <a:t>Neurospora</a:t>
            </a:r>
            <a:r>
              <a:rPr lang="en-GB">
                <a:solidFill>
                  <a:schemeClr val="dk1"/>
                </a:solidFill>
              </a:rPr>
              <a:t>.</a:t>
            </a:r>
            <a:endParaRPr>
              <a:solidFill>
                <a:schemeClr val="dk1"/>
              </a:solidFill>
            </a:endParaRPr>
          </a:p>
          <a:p>
            <a:pPr marL="457200" lvl="0" indent="-342900" algn="just" rtl="0">
              <a:lnSpc>
                <a:spcPct val="115000"/>
              </a:lnSpc>
              <a:spcBef>
                <a:spcPts val="0"/>
              </a:spcBef>
              <a:spcAft>
                <a:spcPts val="0"/>
              </a:spcAft>
              <a:buClr>
                <a:schemeClr val="dk1"/>
              </a:buClr>
              <a:buSzPts val="1800"/>
              <a:buFont typeface="Cambria"/>
              <a:buChar char="❏"/>
            </a:pPr>
            <a:r>
              <a:rPr lang="en-GB">
                <a:solidFill>
                  <a:schemeClr val="dk1"/>
                </a:solidFill>
              </a:rPr>
              <a:t>Beadle and Tatum identified bread mold mutants that were unable to make specific amino acids. In each one, a mutation had "broken" an enzyme needed to build a certain amino acid.</a:t>
            </a:r>
            <a:endParaRPr>
              <a:solidFill>
                <a:schemeClr val="dk1"/>
              </a:solidFill>
            </a:endParaRPr>
          </a:p>
          <a:p>
            <a:pPr marL="0" lvl="0" indent="0" algn="just" rtl="0">
              <a:lnSpc>
                <a:spcPct val="115000"/>
              </a:lnSpc>
              <a:spcBef>
                <a:spcPts val="1200"/>
              </a:spcBef>
              <a:spcAft>
                <a:spcPts val="1600"/>
              </a:spcAft>
              <a:buSzPts val="1800"/>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GB">
                <a:solidFill>
                  <a:schemeClr val="dk1"/>
                </a:solidFill>
              </a:rPr>
              <a:t>George Beadle, E. L. Tatum (1941)</a:t>
            </a:r>
            <a:endParaRPr/>
          </a:p>
        </p:txBody>
      </p:sp>
      <p:pic>
        <p:nvPicPr>
          <p:cNvPr id="338" name="Google Shape;338;p67"/>
          <p:cNvPicPr preferRelativeResize="0"/>
          <p:nvPr/>
        </p:nvPicPr>
        <p:blipFill rotWithShape="1">
          <a:blip r:embed="rId3">
            <a:alphaModFix/>
          </a:blip>
          <a:srcRect/>
          <a:stretch/>
        </p:blipFill>
        <p:spPr>
          <a:xfrm>
            <a:off x="728550" y="1153425"/>
            <a:ext cx="2339481" cy="3820975"/>
          </a:xfrm>
          <a:prstGeom prst="rect">
            <a:avLst/>
          </a:prstGeom>
          <a:noFill/>
          <a:ln>
            <a:noFill/>
          </a:ln>
        </p:spPr>
      </p:pic>
      <p:pic>
        <p:nvPicPr>
          <p:cNvPr id="339" name="Google Shape;339;p67"/>
          <p:cNvPicPr preferRelativeResize="0"/>
          <p:nvPr/>
        </p:nvPicPr>
        <p:blipFill rotWithShape="1">
          <a:blip r:embed="rId4">
            <a:alphaModFix/>
          </a:blip>
          <a:srcRect/>
          <a:stretch/>
        </p:blipFill>
        <p:spPr>
          <a:xfrm>
            <a:off x="3623781" y="1120025"/>
            <a:ext cx="5208512" cy="3820974"/>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GB"/>
              <a:t>Sydney Brenner, François Jacob, </a:t>
            </a:r>
            <a:endParaRPr/>
          </a:p>
          <a:p>
            <a:pPr marL="0" lvl="0" indent="0" algn="ctr" rtl="0">
              <a:lnSpc>
                <a:spcPct val="100000"/>
              </a:lnSpc>
              <a:spcBef>
                <a:spcPts val="0"/>
              </a:spcBef>
              <a:spcAft>
                <a:spcPts val="0"/>
              </a:spcAft>
              <a:buClr>
                <a:schemeClr val="dk1"/>
              </a:buClr>
              <a:buSzPts val="1100"/>
              <a:buFont typeface="Arial"/>
              <a:buNone/>
            </a:pPr>
            <a:r>
              <a:rPr lang="en-GB"/>
              <a:t>Matthew Meselson (1961)</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2800"/>
              <a:buNone/>
            </a:pPr>
            <a:endParaRPr/>
          </a:p>
        </p:txBody>
      </p:sp>
      <p:sp>
        <p:nvSpPr>
          <p:cNvPr id="345" name="Google Shape;345;p68"/>
          <p:cNvSpPr txBox="1"/>
          <p:nvPr/>
        </p:nvSpPr>
        <p:spPr>
          <a:xfrm>
            <a:off x="367750" y="1447800"/>
            <a:ext cx="8464500" cy="3057900"/>
          </a:xfrm>
          <a:prstGeom prst="rect">
            <a:avLst/>
          </a:prstGeom>
          <a:noFill/>
          <a:ln>
            <a:noFill/>
          </a:ln>
        </p:spPr>
        <p:txBody>
          <a:bodyPr spcFirstLastPara="1" wrap="square" lIns="91425" tIns="91425" rIns="91425" bIns="91425" anchor="t" anchorCtr="0">
            <a:noAutofit/>
          </a:bodyPr>
          <a:lstStyle/>
          <a:p>
            <a:pPr marL="0" marR="0" lvl="0" indent="457200" algn="just"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Cambria"/>
                <a:ea typeface="Cambria"/>
                <a:cs typeface="Cambria"/>
                <a:sym typeface="Cambria"/>
              </a:rPr>
              <a:t>In 1961 South African molecular biologist Sydney Brenner working at the Cavendish Laboratory in Cambridge, French molecular biologist François Jacob at the </a:t>
            </a:r>
            <a:r>
              <a:rPr lang="en-GB" sz="1800" b="0" i="0" u="none" strike="noStrike" cap="none" dirty="0" err="1">
                <a:solidFill>
                  <a:srgbClr val="000000"/>
                </a:solidFill>
                <a:latin typeface="Cambria"/>
                <a:ea typeface="Cambria"/>
                <a:cs typeface="Cambria"/>
                <a:sym typeface="Cambria"/>
              </a:rPr>
              <a:t>Institut</a:t>
            </a:r>
            <a:r>
              <a:rPr lang="en-GB" sz="1800" b="0" i="0" u="none" strike="noStrike" cap="none" dirty="0">
                <a:solidFill>
                  <a:srgbClr val="000000"/>
                </a:solidFill>
                <a:latin typeface="Cambria"/>
                <a:ea typeface="Cambria"/>
                <a:cs typeface="Cambria"/>
                <a:sym typeface="Cambria"/>
              </a:rPr>
              <a:t> Pasteur in Paris, and American molecular biologist Matthew </a:t>
            </a:r>
            <a:r>
              <a:rPr lang="en-GB" sz="1800" b="0" i="0" u="none" strike="noStrike" cap="none" dirty="0" err="1">
                <a:solidFill>
                  <a:srgbClr val="000000"/>
                </a:solidFill>
                <a:latin typeface="Cambria"/>
                <a:ea typeface="Cambria"/>
                <a:cs typeface="Cambria"/>
                <a:sym typeface="Cambria"/>
              </a:rPr>
              <a:t>Meselson</a:t>
            </a:r>
            <a:r>
              <a:rPr lang="en-GB" sz="1800" b="0" i="0" u="none" strike="noStrike" cap="none" dirty="0">
                <a:solidFill>
                  <a:srgbClr val="000000"/>
                </a:solidFill>
                <a:latin typeface="Cambria"/>
                <a:ea typeface="Cambria"/>
                <a:cs typeface="Cambria"/>
                <a:sym typeface="Cambria"/>
              </a:rPr>
              <a:t> at Caltech in </a:t>
            </a:r>
            <a:r>
              <a:rPr lang="en-GB" sz="1800" b="0" i="0" u="none" strike="noStrike" cap="none" dirty="0" smtClean="0">
                <a:solidFill>
                  <a:srgbClr val="000000"/>
                </a:solidFill>
                <a:latin typeface="Cambria"/>
                <a:ea typeface="Cambria"/>
                <a:cs typeface="Cambria"/>
                <a:sym typeface="Cambria"/>
              </a:rPr>
              <a:t>Pasadena. They showed </a:t>
            </a:r>
            <a:r>
              <a:rPr lang="en-GB" sz="1800" b="0" i="0" u="none" strike="noStrike" cap="none" dirty="0">
                <a:solidFill>
                  <a:srgbClr val="000000"/>
                </a:solidFill>
                <a:latin typeface="Cambria"/>
                <a:ea typeface="Cambria"/>
                <a:cs typeface="Cambria"/>
                <a:sym typeface="Cambria"/>
              </a:rPr>
              <a:t>that short-lived RNA molecules that they called messenger RNA (mRNA) carry the genetic instructions from DNA to structures in the cell called ribosomes. They also demonstrated that ribosomes are the site of protein synthesis.</a:t>
            </a:r>
            <a:endParaRPr sz="1800" b="0" i="0" u="none" strike="noStrike" cap="none" dirty="0">
              <a:solidFill>
                <a:srgbClr val="000000"/>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Teacher by Molecular Biology </a:t>
            </a:r>
            <a:endParaRPr lang="ru-RU" dirty="0"/>
          </a:p>
        </p:txBody>
      </p:sp>
      <p:sp>
        <p:nvSpPr>
          <p:cNvPr id="3" name="Текст 2"/>
          <p:cNvSpPr>
            <a:spLocks noGrp="1"/>
          </p:cNvSpPr>
          <p:nvPr>
            <p:ph type="body" idx="1"/>
          </p:nvPr>
        </p:nvSpPr>
        <p:spPr/>
        <p:txBody>
          <a:bodyPr/>
          <a:lstStyle/>
          <a:p>
            <a:pPr marL="114300" lvl="0" indent="0" algn="ctr">
              <a:buNone/>
            </a:pPr>
            <a:r>
              <a:rPr lang="en-US" sz="2800" dirty="0" err="1" smtClean="0"/>
              <a:t>Pinsky</a:t>
            </a:r>
            <a:r>
              <a:rPr lang="en-US" sz="2800" dirty="0" smtClean="0"/>
              <a:t> </a:t>
            </a:r>
            <a:r>
              <a:rPr lang="en-US" sz="2800" dirty="0" err="1" smtClean="0"/>
              <a:t>Ilya</a:t>
            </a:r>
            <a:r>
              <a:rPr lang="en-US" sz="2800" dirty="0" smtClean="0"/>
              <a:t> </a:t>
            </a:r>
            <a:r>
              <a:rPr lang="en-US" sz="2800" dirty="0" err="1" smtClean="0"/>
              <a:t>Vladimirovich</a:t>
            </a:r>
            <a:r>
              <a:rPr lang="en-US" sz="2800" dirty="0" smtClean="0"/>
              <a:t>, </a:t>
            </a:r>
            <a:r>
              <a:rPr lang="en-US" sz="2800" dirty="0"/>
              <a:t>PhD, Biotechnology</a:t>
            </a:r>
          </a:p>
          <a:p>
            <a:pPr marL="114300" indent="0" algn="ctr">
              <a:buNone/>
            </a:pPr>
            <a:endParaRPr lang="ru-RU" dirty="0"/>
          </a:p>
        </p:txBody>
      </p:sp>
    </p:spTree>
    <p:extLst>
      <p:ext uri="{BB962C8B-B14F-4D97-AF65-F5344CB8AC3E}">
        <p14:creationId xmlns:p14="http://schemas.microsoft.com/office/powerpoint/2010/main" xmlns="" val="4062156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GB"/>
              <a:t>Marshall Nirenberg, Gobind Khorana (1966)</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2800"/>
              <a:buNone/>
            </a:pPr>
            <a:endParaRPr/>
          </a:p>
        </p:txBody>
      </p:sp>
      <p:sp>
        <p:nvSpPr>
          <p:cNvPr id="351" name="Google Shape;351;p6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1600"/>
              </a:spcAft>
              <a:buSzPts val="1800"/>
              <a:buNone/>
            </a:pPr>
            <a:r>
              <a:rPr lang="en-GB" dirty="0">
                <a:solidFill>
                  <a:schemeClr val="dk1"/>
                </a:solidFill>
              </a:rPr>
              <a:t>In 1961 Nirenberg and his group deciphered the entire genetic code by matching amino acids to synthetic triplet nucleotides. They found that there is redundancy in that some amino acids are encoded by more than one codon and some codons are "punctuation marks" in the mRNA message. Nirenberg and his group also showed that with few exceptions, the genetic code was universal to all life on earth. Nirenberg shared the 1968 Nobel Prize in Physiology or Medicine with </a:t>
            </a:r>
            <a:r>
              <a:rPr lang="en-GB" dirty="0" err="1">
                <a:solidFill>
                  <a:schemeClr val="dk1"/>
                </a:solidFill>
              </a:rPr>
              <a:t>Har</a:t>
            </a:r>
            <a:r>
              <a:rPr lang="en-GB" dirty="0">
                <a:solidFill>
                  <a:schemeClr val="dk1"/>
                </a:solidFill>
              </a:rPr>
              <a:t> </a:t>
            </a:r>
            <a:r>
              <a:rPr lang="en-GB" dirty="0" err="1">
                <a:solidFill>
                  <a:schemeClr val="dk1"/>
                </a:solidFill>
              </a:rPr>
              <a:t>Gobind</a:t>
            </a:r>
            <a:r>
              <a:rPr lang="en-GB" dirty="0">
                <a:solidFill>
                  <a:schemeClr val="dk1"/>
                </a:solidFill>
              </a:rPr>
              <a:t> Khorana and Robert Holley. Khorana also worked on cracking the genetic code; Holley was the first </a:t>
            </a:r>
            <a:r>
              <a:rPr lang="en-GB" dirty="0" smtClean="0">
                <a:solidFill>
                  <a:schemeClr val="dk1"/>
                </a:solidFill>
              </a:rPr>
              <a:t>that deciphered the sequence of </a:t>
            </a:r>
            <a:r>
              <a:rPr lang="en-GB" dirty="0" err="1">
                <a:solidFill>
                  <a:schemeClr val="dk1"/>
                </a:solidFill>
              </a:rPr>
              <a:t>tRNA</a:t>
            </a:r>
            <a:r>
              <a:rPr lang="en-GB" dirty="0">
                <a:solidFill>
                  <a:schemeClr val="dk1"/>
                </a:solidFill>
              </a:rPr>
              <a:t> and determine its structure.</a:t>
            </a: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The central dogma of molecular biology</a:t>
            </a:r>
            <a:endParaRPr/>
          </a:p>
        </p:txBody>
      </p:sp>
      <p:pic>
        <p:nvPicPr>
          <p:cNvPr id="357" name="Google Shape;357;p70"/>
          <p:cNvPicPr preferRelativeResize="0"/>
          <p:nvPr/>
        </p:nvPicPr>
        <p:blipFill rotWithShape="1">
          <a:blip r:embed="rId3">
            <a:alphaModFix/>
          </a:blip>
          <a:srcRect/>
          <a:stretch/>
        </p:blipFill>
        <p:spPr>
          <a:xfrm>
            <a:off x="2281555" y="1170125"/>
            <a:ext cx="4580890" cy="3820976"/>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The central dogma of molecular biology</a:t>
            </a:r>
            <a:endParaRPr/>
          </a:p>
        </p:txBody>
      </p:sp>
      <p:pic>
        <p:nvPicPr>
          <p:cNvPr id="363" name="Google Shape;363;p71"/>
          <p:cNvPicPr preferRelativeResize="0"/>
          <p:nvPr/>
        </p:nvPicPr>
        <p:blipFill rotWithShape="1">
          <a:blip r:embed="rId3">
            <a:alphaModFix/>
          </a:blip>
          <a:srcRect/>
          <a:stretch/>
        </p:blipFill>
        <p:spPr>
          <a:xfrm>
            <a:off x="1652413" y="1126675"/>
            <a:ext cx="5839175" cy="3253375"/>
          </a:xfrm>
          <a:prstGeom prst="rect">
            <a:avLst/>
          </a:prstGeom>
          <a:noFill/>
          <a:ln>
            <a:noFill/>
          </a:ln>
        </p:spPr>
      </p:pic>
      <p:sp>
        <p:nvSpPr>
          <p:cNvPr id="364" name="Google Shape;364;p71"/>
          <p:cNvSpPr txBox="1"/>
          <p:nvPr/>
        </p:nvSpPr>
        <p:spPr>
          <a:xfrm>
            <a:off x="311650" y="4410500"/>
            <a:ext cx="8520600" cy="47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1" u="none" strike="noStrike" cap="none">
                <a:solidFill>
                  <a:srgbClr val="000000"/>
                </a:solidFill>
                <a:latin typeface="Cambria"/>
                <a:ea typeface="Cambria"/>
                <a:cs typeface="Cambria"/>
                <a:sym typeface="Cambria"/>
              </a:rPr>
              <a:t>Francis Crick’s unpublished 1956 sketch.</a:t>
            </a:r>
            <a:endParaRPr sz="1800" b="0" i="1" u="none" strike="noStrike" cap="none">
              <a:solidFill>
                <a:srgbClr val="000000"/>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The role of molecular biology in medicine</a:t>
            </a:r>
            <a:endParaRPr lang="ru-RU" dirty="0"/>
          </a:p>
        </p:txBody>
      </p:sp>
      <p:sp>
        <p:nvSpPr>
          <p:cNvPr id="3" name="Текст 2"/>
          <p:cNvSpPr>
            <a:spLocks noGrp="1"/>
          </p:cNvSpPr>
          <p:nvPr>
            <p:ph type="body" idx="1"/>
          </p:nvPr>
        </p:nvSpPr>
        <p:spPr/>
        <p:txBody>
          <a:bodyPr/>
          <a:lstStyle/>
          <a:p>
            <a:r>
              <a:rPr lang="en-US" dirty="0" smtClean="0">
                <a:solidFill>
                  <a:schemeClr val="tx1"/>
                </a:solidFill>
              </a:rPr>
              <a:t>Molecular biotechnology:</a:t>
            </a:r>
          </a:p>
          <a:p>
            <a:r>
              <a:rPr lang="en-US" dirty="0">
                <a:solidFill>
                  <a:schemeClr val="tx1"/>
                </a:solidFill>
              </a:rPr>
              <a:t>m</a:t>
            </a:r>
            <a:r>
              <a:rPr lang="en-US" dirty="0" smtClean="0">
                <a:solidFill>
                  <a:schemeClr val="tx1"/>
                </a:solidFill>
              </a:rPr>
              <a:t>icrobiological synthesis of medical drugs and additives</a:t>
            </a:r>
          </a:p>
          <a:p>
            <a:r>
              <a:rPr lang="en-US" dirty="0">
                <a:solidFill>
                  <a:schemeClr val="tx1"/>
                </a:solidFill>
              </a:rPr>
              <a:t>p</a:t>
            </a:r>
            <a:r>
              <a:rPr lang="en-US" dirty="0" smtClean="0">
                <a:solidFill>
                  <a:schemeClr val="tx1"/>
                </a:solidFill>
              </a:rPr>
              <a:t>roduction of vaccines</a:t>
            </a:r>
          </a:p>
          <a:p>
            <a:r>
              <a:rPr lang="en-US" dirty="0">
                <a:solidFill>
                  <a:schemeClr val="tx1"/>
                </a:solidFill>
              </a:rPr>
              <a:t>g</a:t>
            </a:r>
            <a:r>
              <a:rPr lang="en-US" dirty="0" smtClean="0">
                <a:solidFill>
                  <a:schemeClr val="tx1"/>
                </a:solidFill>
              </a:rPr>
              <a:t>ene engineering</a:t>
            </a:r>
          </a:p>
          <a:p>
            <a:pPr marL="114300" indent="0">
              <a:buNone/>
            </a:pPr>
            <a:endParaRPr lang="en-US" dirty="0" smtClean="0">
              <a:solidFill>
                <a:schemeClr val="tx1"/>
              </a:solidFill>
            </a:endParaRPr>
          </a:p>
          <a:p>
            <a:r>
              <a:rPr lang="en-US" dirty="0" smtClean="0">
                <a:solidFill>
                  <a:schemeClr val="tx1"/>
                </a:solidFill>
              </a:rPr>
              <a:t>Molecular medicine:</a:t>
            </a:r>
          </a:p>
          <a:p>
            <a:r>
              <a:rPr lang="en-US" dirty="0">
                <a:solidFill>
                  <a:schemeClr val="tx1"/>
                </a:solidFill>
              </a:rPr>
              <a:t>m</a:t>
            </a:r>
            <a:r>
              <a:rPr lang="en-US" dirty="0" smtClean="0">
                <a:solidFill>
                  <a:schemeClr val="tx1"/>
                </a:solidFill>
              </a:rPr>
              <a:t>olecular diagnostics (ELISA, PCR, electrophoresis, restriction analysis and etc.)</a:t>
            </a:r>
          </a:p>
          <a:p>
            <a:r>
              <a:rPr lang="en-US" dirty="0">
                <a:solidFill>
                  <a:schemeClr val="tx1"/>
                </a:solidFill>
              </a:rPr>
              <a:t>g</a:t>
            </a:r>
            <a:r>
              <a:rPr lang="en-US" dirty="0" smtClean="0">
                <a:solidFill>
                  <a:schemeClr val="tx1"/>
                </a:solidFill>
              </a:rPr>
              <a:t>ene therapy </a:t>
            </a:r>
            <a:r>
              <a:rPr lang="en-US" i="1" dirty="0" smtClean="0">
                <a:solidFill>
                  <a:schemeClr val="tx1"/>
                </a:solidFill>
              </a:rPr>
              <a:t>in vivo </a:t>
            </a:r>
            <a:r>
              <a:rPr lang="en-US" dirty="0" smtClean="0">
                <a:solidFill>
                  <a:schemeClr val="tx1"/>
                </a:solidFill>
              </a:rPr>
              <a:t>and</a:t>
            </a:r>
            <a:r>
              <a:rPr lang="en-US" i="1" dirty="0" smtClean="0">
                <a:solidFill>
                  <a:schemeClr val="tx1"/>
                </a:solidFill>
              </a:rPr>
              <a:t> ex vivo, </a:t>
            </a:r>
            <a:r>
              <a:rPr lang="en-US" dirty="0" smtClean="0">
                <a:solidFill>
                  <a:schemeClr val="tx1"/>
                </a:solidFill>
              </a:rPr>
              <a:t>genome editing and etc. </a:t>
            </a:r>
          </a:p>
          <a:p>
            <a:r>
              <a:rPr lang="en-US" dirty="0">
                <a:solidFill>
                  <a:schemeClr val="tx1"/>
                </a:solidFill>
              </a:rPr>
              <a:t>n</a:t>
            </a:r>
            <a:r>
              <a:rPr lang="en-US" dirty="0" smtClean="0">
                <a:solidFill>
                  <a:schemeClr val="tx1"/>
                </a:solidFill>
              </a:rPr>
              <a:t>anotechnologies and biocompatible materials in medicine</a:t>
            </a:r>
            <a:endParaRPr lang="ru-RU" dirty="0">
              <a:solidFill>
                <a:schemeClr val="tx1"/>
              </a:solidFill>
            </a:endParaRPr>
          </a:p>
        </p:txBody>
      </p:sp>
    </p:spTree>
    <p:extLst>
      <p:ext uri="{BB962C8B-B14F-4D97-AF65-F5344CB8AC3E}">
        <p14:creationId xmlns:p14="http://schemas.microsoft.com/office/powerpoint/2010/main" xmlns="" val="4040860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Video: DNA double helix</a:t>
            </a:r>
            <a:endParaRPr/>
          </a:p>
        </p:txBody>
      </p:sp>
      <p:pic>
        <p:nvPicPr>
          <p:cNvPr id="370" name="Google Shape;370;p72" descr="The discovery of the structure of the DNA double helix was one of the most important of the 20th century. In this educational video, explore Watson and Crick’s quest to understand DNA’s structure, and Rosalind Franklin’s key insights via x-ray crystallography.&#10;&#10;Rarely seen archival footage is combined with interviews with some of today’s leading scientists to bring this Nobel Prize–winning discovery and all of its scientific implications to life.&#10;&#10;Free classroom resources supporting this short film can be found at http://www.hhmi.org/biointeractive/double-helix">
            <a:hlinkClick r:id="rId3"/>
          </p:cNvPr>
          <p:cNvPicPr preferRelativeResize="0"/>
          <p:nvPr/>
        </p:nvPicPr>
        <p:blipFill rotWithShape="1">
          <a:blip r:embed="rId4">
            <a:alphaModFix/>
          </a:blip>
          <a:srcRect/>
          <a:stretch/>
        </p:blipFill>
        <p:spPr>
          <a:xfrm>
            <a:off x="2233300" y="1170125"/>
            <a:ext cx="4572000" cy="34290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213131"/>
            <a:ext cx="8520600" cy="804594"/>
          </a:xfrm>
        </p:spPr>
        <p:txBody>
          <a:bodyPr>
            <a:normAutofit fontScale="90000"/>
          </a:bodyPr>
          <a:lstStyle/>
          <a:p>
            <a:pPr lvl="0"/>
            <a:r>
              <a:rPr lang="en-US" b="1" dirty="0">
                <a:latin typeface="Cambria"/>
                <a:ea typeface="Cambria"/>
                <a:cs typeface="Cambria"/>
                <a:sym typeface="Cambria"/>
              </a:rPr>
              <a:t>LEARNING OUTCOMES</a:t>
            </a:r>
            <a:br>
              <a:rPr lang="en-US" b="1" dirty="0">
                <a:latin typeface="Cambria"/>
                <a:ea typeface="Cambria"/>
                <a:cs typeface="Cambria"/>
                <a:sym typeface="Cambria"/>
              </a:rPr>
            </a:br>
            <a:r>
              <a:rPr lang="en-US" b="1" dirty="0">
                <a:latin typeface="Cambria"/>
                <a:ea typeface="Cambria"/>
                <a:cs typeface="Cambria"/>
                <a:sym typeface="Cambria"/>
              </a:rPr>
              <a:t>As a result of the lesson you will be able to:</a:t>
            </a:r>
            <a:endParaRPr lang="ru-RU" dirty="0"/>
          </a:p>
        </p:txBody>
      </p:sp>
      <p:sp>
        <p:nvSpPr>
          <p:cNvPr id="3" name="Текст 2"/>
          <p:cNvSpPr>
            <a:spLocks noGrp="1"/>
          </p:cNvSpPr>
          <p:nvPr>
            <p:ph type="body" idx="1"/>
          </p:nvPr>
        </p:nvSpPr>
        <p:spPr/>
        <p:txBody>
          <a:bodyPr/>
          <a:lstStyle/>
          <a:p>
            <a:r>
              <a:rPr lang="en-US" i="1" dirty="0"/>
              <a:t>describe the Chargaff, Griffith, Avery-MacLeod-McCarty, Hershey-Chase experiments and explain their significance; </a:t>
            </a:r>
            <a:endParaRPr lang="en-US" i="1" dirty="0" smtClean="0"/>
          </a:p>
          <a:p>
            <a:r>
              <a:rPr lang="en-US" i="1" dirty="0" smtClean="0"/>
              <a:t>explain </a:t>
            </a:r>
            <a:r>
              <a:rPr lang="en-US" i="1" dirty="0"/>
              <a:t>informational properties of macromolecules; </a:t>
            </a:r>
            <a:endParaRPr lang="en-US" i="1" dirty="0" smtClean="0"/>
          </a:p>
          <a:p>
            <a:r>
              <a:rPr lang="en-US" i="1" dirty="0" smtClean="0"/>
              <a:t>explain </a:t>
            </a:r>
            <a:r>
              <a:rPr lang="en-US" i="1" dirty="0"/>
              <a:t>the central dogma of molecular biology; </a:t>
            </a:r>
            <a:endParaRPr lang="en-US" i="1" dirty="0" smtClean="0"/>
          </a:p>
          <a:p>
            <a:r>
              <a:rPr lang="en-US" i="1" dirty="0" smtClean="0"/>
              <a:t>briefly </a:t>
            </a:r>
            <a:r>
              <a:rPr lang="en-US" i="1" dirty="0"/>
              <a:t>discuss the role of molecular biology in medicine.</a:t>
            </a:r>
            <a:endParaRPr lang="ru-RU" dirty="0"/>
          </a:p>
        </p:txBody>
      </p:sp>
    </p:spTree>
    <p:extLst>
      <p:ext uri="{BB962C8B-B14F-4D97-AF65-F5344CB8AC3E}">
        <p14:creationId xmlns:p14="http://schemas.microsoft.com/office/powerpoint/2010/main" xmlns="" val="1979039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Molecular biology</a:t>
            </a:r>
            <a:endParaRPr/>
          </a:p>
        </p:txBody>
      </p:sp>
      <p:sp>
        <p:nvSpPr>
          <p:cNvPr id="156" name="Google Shape;156;p39"/>
          <p:cNvSpPr txBox="1">
            <a:spLocks noGrp="1"/>
          </p:cNvSpPr>
          <p:nvPr>
            <p:ph type="body" idx="1"/>
          </p:nvPr>
        </p:nvSpPr>
        <p:spPr>
          <a:xfrm>
            <a:off x="311700" y="2258700"/>
            <a:ext cx="8520600" cy="626100"/>
          </a:xfrm>
          <a:prstGeom prst="rect">
            <a:avLst/>
          </a:prstGeom>
          <a:noFill/>
          <a:ln>
            <a:noFill/>
          </a:ln>
        </p:spPr>
        <p:txBody>
          <a:bodyPr spcFirstLastPara="1" wrap="square" lIns="91425" tIns="91425" rIns="91425" bIns="91425" anchor="t" anchorCtr="0">
            <a:normAutofit fontScale="62500" lnSpcReduction="20000"/>
          </a:bodyPr>
          <a:lstStyle/>
          <a:p>
            <a:pPr marL="0" lvl="0" indent="0" algn="ctr" rtl="0">
              <a:lnSpc>
                <a:spcPct val="115000"/>
              </a:lnSpc>
              <a:spcBef>
                <a:spcPts val="0"/>
              </a:spcBef>
              <a:spcAft>
                <a:spcPts val="0"/>
              </a:spcAft>
              <a:buSzPts val="1800"/>
              <a:buNone/>
            </a:pPr>
            <a:r>
              <a:rPr lang="en-GB" sz="2300" b="1" dirty="0"/>
              <a:t>Definition:</a:t>
            </a:r>
            <a:r>
              <a:rPr lang="en-GB" sz="2300" dirty="0"/>
              <a:t> the </a:t>
            </a:r>
            <a:r>
              <a:rPr lang="en-GB" sz="2300" dirty="0" smtClean="0"/>
              <a:t>study of gene</a:t>
            </a:r>
            <a:r>
              <a:rPr lang="en-US" sz="2300" dirty="0" smtClean="0"/>
              <a:t>tic</a:t>
            </a:r>
            <a:r>
              <a:rPr lang="en-GB" sz="2300" dirty="0" smtClean="0"/>
              <a:t> structure </a:t>
            </a:r>
            <a:r>
              <a:rPr lang="en-GB" sz="2300" dirty="0"/>
              <a:t>and </a:t>
            </a:r>
            <a:r>
              <a:rPr lang="en-GB" sz="2300" dirty="0" smtClean="0"/>
              <a:t>functions </a:t>
            </a:r>
            <a:r>
              <a:rPr lang="en-GB" sz="2300" dirty="0"/>
              <a:t>at the molecular </a:t>
            </a:r>
            <a:r>
              <a:rPr lang="en-GB" sz="2300" dirty="0" smtClean="0"/>
              <a:t>level (the science about structure and functions of nucleic acids – DNA and RNA).</a:t>
            </a:r>
            <a:endParaRPr sz="2300" dirty="0"/>
          </a:p>
          <a:p>
            <a:pPr marL="0" lvl="0" indent="0" algn="ctr" rtl="0">
              <a:lnSpc>
                <a:spcPct val="115000"/>
              </a:lnSpc>
              <a:spcBef>
                <a:spcPts val="1600"/>
              </a:spcBef>
              <a:spcAft>
                <a:spcPts val="1600"/>
              </a:spcAft>
              <a:buSzPts val="1800"/>
              <a:buNone/>
            </a:pP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pPr marL="114300" indent="0">
              <a:buNone/>
            </a:pPr>
            <a:r>
              <a:rPr lang="en-US" b="1" dirty="0"/>
              <a:t>Readings:</a:t>
            </a:r>
            <a:r>
              <a:rPr lang="en-US" i="1" dirty="0"/>
              <a:t> </a:t>
            </a:r>
            <a:r>
              <a:rPr lang="en-US" dirty="0"/>
              <a:t>Russell, pp. 9-14; Hartwell, pp. 163-168; Watson, pp. 21-33.</a:t>
            </a:r>
            <a:endParaRPr lang="ru-RU" dirty="0"/>
          </a:p>
        </p:txBody>
      </p:sp>
    </p:spTree>
    <p:extLst>
      <p:ext uri="{BB962C8B-B14F-4D97-AF65-F5344CB8AC3E}">
        <p14:creationId xmlns:p14="http://schemas.microsoft.com/office/powerpoint/2010/main" xmlns="" val="71021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Gregor Mendel (1865)</a:t>
            </a:r>
            <a:endParaRPr/>
          </a:p>
        </p:txBody>
      </p:sp>
      <p:sp>
        <p:nvSpPr>
          <p:cNvPr id="162" name="Google Shape;162;p40"/>
          <p:cNvSpPr txBox="1">
            <a:spLocks noGrp="1"/>
          </p:cNvSpPr>
          <p:nvPr>
            <p:ph type="body" idx="1"/>
          </p:nvPr>
        </p:nvSpPr>
        <p:spPr>
          <a:xfrm>
            <a:off x="311700" y="1152475"/>
            <a:ext cx="5850600" cy="34317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1600"/>
              </a:spcAft>
              <a:buSzPts val="1800"/>
              <a:buNone/>
            </a:pPr>
            <a:r>
              <a:rPr lang="en-GB" dirty="0" err="1"/>
              <a:t>Gregor</a:t>
            </a:r>
            <a:r>
              <a:rPr lang="en-GB" dirty="0"/>
              <a:t> Mendel conducted his experiments with peas showing that heredity is transmitted in discrete units. He </a:t>
            </a:r>
            <a:r>
              <a:rPr lang="en-GB" dirty="0" smtClean="0"/>
              <a:t>pollinated </a:t>
            </a:r>
            <a:r>
              <a:rPr lang="en-GB" dirty="0"/>
              <a:t>plants </a:t>
            </a:r>
            <a:r>
              <a:rPr lang="en-US" dirty="0" smtClean="0"/>
              <a:t>by himself</a:t>
            </a:r>
            <a:r>
              <a:rPr lang="ru-RU" dirty="0" smtClean="0"/>
              <a:t> </a:t>
            </a:r>
            <a:r>
              <a:rPr lang="en-GB" dirty="0" smtClean="0"/>
              <a:t>until </a:t>
            </a:r>
            <a:r>
              <a:rPr lang="en-GB" dirty="0"/>
              <a:t>they bred true – giving rise to similar characteristics generation after generation. He studied easily distinguishable characteristics like the </a:t>
            </a:r>
            <a:r>
              <a:rPr lang="en-GB" dirty="0" err="1"/>
              <a:t>color</a:t>
            </a:r>
            <a:r>
              <a:rPr lang="en-GB" dirty="0"/>
              <a:t> and texture of the peas, the </a:t>
            </a:r>
            <a:r>
              <a:rPr lang="en-GB" dirty="0" err="1"/>
              <a:t>color</a:t>
            </a:r>
            <a:r>
              <a:rPr lang="en-GB" dirty="0"/>
              <a:t> of the pea pods and flowers, and the height of the plants.</a:t>
            </a:r>
            <a:endParaRPr dirty="0"/>
          </a:p>
        </p:txBody>
      </p:sp>
      <p:pic>
        <p:nvPicPr>
          <p:cNvPr id="163" name="Google Shape;163;p40"/>
          <p:cNvPicPr preferRelativeResize="0"/>
          <p:nvPr/>
        </p:nvPicPr>
        <p:blipFill rotWithShape="1">
          <a:blip r:embed="rId3">
            <a:alphaModFix/>
          </a:blip>
          <a:srcRect/>
          <a:stretch/>
        </p:blipFill>
        <p:spPr>
          <a:xfrm>
            <a:off x="6314700" y="1170125"/>
            <a:ext cx="2286000" cy="310515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41"/>
          <p:cNvPicPr preferRelativeResize="0"/>
          <p:nvPr/>
        </p:nvPicPr>
        <p:blipFill rotWithShape="1">
          <a:blip r:embed="rId3">
            <a:alphaModFix/>
          </a:blip>
          <a:srcRect/>
          <a:stretch/>
        </p:blipFill>
        <p:spPr>
          <a:xfrm>
            <a:off x="1533712" y="290650"/>
            <a:ext cx="6076575" cy="45622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t>Thomas Morgan (1910)</a:t>
            </a:r>
            <a:endParaRPr/>
          </a:p>
        </p:txBody>
      </p:sp>
      <p:sp>
        <p:nvSpPr>
          <p:cNvPr id="174" name="Google Shape;174;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1600"/>
              </a:spcAft>
              <a:buSzPts val="1800"/>
              <a:buNone/>
            </a:pPr>
            <a:r>
              <a:rPr lang="en-GB">
                <a:solidFill>
                  <a:schemeClr val="dk1"/>
                </a:solidFill>
              </a:rPr>
              <a:t>In 1910, Thomas Hunt Morgan performed an experiment at Columbia University, that helped identify the role chromosomes play in heredity. Morgan was breeding </a:t>
            </a:r>
            <a:r>
              <a:rPr lang="en-GB" i="1">
                <a:solidFill>
                  <a:schemeClr val="dk1"/>
                </a:solidFill>
              </a:rPr>
              <a:t>Drosophila</a:t>
            </a:r>
            <a:r>
              <a:rPr lang="en-GB">
                <a:solidFill>
                  <a:schemeClr val="dk1"/>
                </a:solidFill>
              </a:rPr>
              <a:t>, or fruit flies. After observing thousands of fruit fly offspring with red eyes, he obtained one that had white eyes. Morgan began breeding the white-eyed mutant fly and found that in one generation of flies, the trait was only present in males. Through more breeding analysis, Morgan found that the genetic factor controlling eye color in the flies was on the same chromosome that determined sex. That result indicated that eye color and sex were both tied to chromosomes and helped Morgan establish that chromosomes carry the genes that allow offspring to inherit traits from their parents. </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400" i="1">
                <a:solidFill>
                  <a:schemeClr val="dk1"/>
                </a:solidFill>
              </a:rPr>
              <a:t>Chromosomal</a:t>
            </a:r>
            <a:r>
              <a:rPr lang="en-GB" sz="2400">
                <a:solidFill>
                  <a:schemeClr val="dk1"/>
                </a:solidFill>
              </a:rPr>
              <a:t> theory of inheritance</a:t>
            </a:r>
            <a:endParaRPr sz="2400"/>
          </a:p>
        </p:txBody>
      </p:sp>
      <p:pic>
        <p:nvPicPr>
          <p:cNvPr id="180" name="Google Shape;180;p43"/>
          <p:cNvPicPr preferRelativeResize="0"/>
          <p:nvPr/>
        </p:nvPicPr>
        <p:blipFill rotWithShape="1">
          <a:blip r:embed="rId3">
            <a:alphaModFix/>
          </a:blip>
          <a:srcRect/>
          <a:stretch/>
        </p:blipFill>
        <p:spPr>
          <a:xfrm>
            <a:off x="937275" y="1120025"/>
            <a:ext cx="3426141" cy="3820976"/>
          </a:xfrm>
          <a:prstGeom prst="rect">
            <a:avLst/>
          </a:prstGeom>
          <a:noFill/>
          <a:ln>
            <a:noFill/>
          </a:ln>
        </p:spPr>
      </p:pic>
      <p:pic>
        <p:nvPicPr>
          <p:cNvPr id="181" name="Google Shape;181;p43"/>
          <p:cNvPicPr preferRelativeResize="0"/>
          <p:nvPr/>
        </p:nvPicPr>
        <p:blipFill rotWithShape="1">
          <a:blip r:embed="rId4">
            <a:alphaModFix/>
          </a:blip>
          <a:srcRect/>
          <a:stretch/>
        </p:blipFill>
        <p:spPr>
          <a:xfrm>
            <a:off x="5517791" y="1120025"/>
            <a:ext cx="2857500" cy="354330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mbria">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1315</Words>
  <Application>Microsoft Office PowerPoint</Application>
  <PresentationFormat>Экран (16:9)</PresentationFormat>
  <Paragraphs>71</Paragraphs>
  <Slides>24</Slides>
  <Notes>20</Notes>
  <HiddenSlides>0</HiddenSlides>
  <MMClips>0</MMClips>
  <ScaleCrop>false</ScaleCrop>
  <HeadingPairs>
    <vt:vector size="4" baseType="variant">
      <vt:variant>
        <vt:lpstr>Тема</vt:lpstr>
      </vt:variant>
      <vt:variant>
        <vt:i4>2</vt:i4>
      </vt:variant>
      <vt:variant>
        <vt:lpstr>Заголовки слайдов</vt:lpstr>
      </vt:variant>
      <vt:variant>
        <vt:i4>24</vt:i4>
      </vt:variant>
    </vt:vector>
  </HeadingPairs>
  <TitlesOfParts>
    <vt:vector size="26" baseType="lpstr">
      <vt:lpstr>Simple Light</vt:lpstr>
      <vt:lpstr>Cambria</vt:lpstr>
      <vt:lpstr>Al-Farabi Kazakh National University Higher School of Medicine   </vt:lpstr>
      <vt:lpstr>Teacher by Molecular Biology </vt:lpstr>
      <vt:lpstr>LEARNING OUTCOMES As a result of the lesson you will be able to:</vt:lpstr>
      <vt:lpstr>Molecular biology</vt:lpstr>
      <vt:lpstr>Слайд 5</vt:lpstr>
      <vt:lpstr>Gregor Mendel (1865)</vt:lpstr>
      <vt:lpstr>Слайд 7</vt:lpstr>
      <vt:lpstr>Thomas Morgan (1910)</vt:lpstr>
      <vt:lpstr>Chromosomal theory of inheritance</vt:lpstr>
      <vt:lpstr>Frederick Griffith (1928): the transforming principle</vt:lpstr>
      <vt:lpstr>Friedrich Miescher (1869)</vt:lpstr>
      <vt:lpstr>Oswald Avery, Colin MacLeod, Maclyn McCarty (1944): Griffith’s experiment revisited</vt:lpstr>
      <vt:lpstr>Erwin Chargaff (1949)</vt:lpstr>
      <vt:lpstr>James Watson, Francis Crick </vt:lpstr>
      <vt:lpstr>X-ray diffraction</vt:lpstr>
      <vt:lpstr>Rosalind Franklin: photo 51</vt:lpstr>
      <vt:lpstr>George Beadle, E. L. Tatum (1941)</vt:lpstr>
      <vt:lpstr>George Beadle, E. L. Tatum (1941)</vt:lpstr>
      <vt:lpstr>Sydney Brenner, François Jacob,  Matthew Meselson (1961)  </vt:lpstr>
      <vt:lpstr>Marshall Nirenberg, Gobind Khorana (1966)  </vt:lpstr>
      <vt:lpstr>The central dogma of molecular biology</vt:lpstr>
      <vt:lpstr>The central dogma of molecular biology</vt:lpstr>
      <vt:lpstr>The role of molecular biology in medicine</vt:lpstr>
      <vt:lpstr>Video: DNA double helix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   </dc:title>
  <dc:creator>User</dc:creator>
  <cp:lastModifiedBy>Admin</cp:lastModifiedBy>
  <cp:revision>18</cp:revision>
  <dcterms:modified xsi:type="dcterms:W3CDTF">2020-03-02T14:34:22Z</dcterms:modified>
</cp:coreProperties>
</file>